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307" r:id="rId3"/>
    <p:sldId id="306" r:id="rId4"/>
    <p:sldId id="25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22" r:id="rId13"/>
    <p:sldId id="315" r:id="rId14"/>
    <p:sldId id="317" r:id="rId15"/>
    <p:sldId id="318" r:id="rId16"/>
    <p:sldId id="319" r:id="rId17"/>
    <p:sldId id="321" r:id="rId18"/>
    <p:sldId id="325" r:id="rId19"/>
    <p:sldId id="316" r:id="rId20"/>
    <p:sldId id="323" r:id="rId21"/>
    <p:sldId id="324" r:id="rId22"/>
    <p:sldId id="326" r:id="rId23"/>
    <p:sldId id="327" r:id="rId24"/>
  </p:sldIdLst>
  <p:sldSz cx="12192000" cy="6858000"/>
  <p:notesSz cx="12192000" cy="6858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726" y="-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4D8C9-06C5-4B09-874F-BE6184C5B807}" type="datetimeFigureOut">
              <a:rPr lang="id-ID" smtClean="0"/>
              <a:t>26/04/2024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A39B30-774E-4548-BDAC-EB4164B19CAC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9872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F6A21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600200" y="2386744"/>
            <a:ext cx="8991600" cy="1645920"/>
          </a:xfrm>
          <a:custGeom>
            <a:avLst/>
            <a:gdLst/>
            <a:ahLst/>
            <a:cxnLst/>
            <a:rect l="l" t="t" r="r" b="b"/>
            <a:pathLst>
              <a:path w="8991600" h="1645920">
                <a:moveTo>
                  <a:pt x="8991599" y="1645919"/>
                </a:moveTo>
                <a:lnTo>
                  <a:pt x="0" y="1645919"/>
                </a:lnTo>
                <a:lnTo>
                  <a:pt x="0" y="0"/>
                </a:lnTo>
                <a:lnTo>
                  <a:pt x="8991599" y="0"/>
                </a:lnTo>
                <a:lnTo>
                  <a:pt x="8991599" y="164591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00200" y="2386744"/>
            <a:ext cx="8991600" cy="1645920"/>
          </a:xfrm>
          <a:custGeom>
            <a:avLst/>
            <a:gdLst/>
            <a:ahLst/>
            <a:cxnLst/>
            <a:rect l="l" t="t" r="r" b="b"/>
            <a:pathLst>
              <a:path w="8991600" h="1645920">
                <a:moveTo>
                  <a:pt x="0" y="0"/>
                </a:moveTo>
                <a:lnTo>
                  <a:pt x="8991599" y="0"/>
                </a:lnTo>
                <a:lnTo>
                  <a:pt x="8991599" y="1645919"/>
                </a:lnTo>
                <a:lnTo>
                  <a:pt x="0" y="1645919"/>
                </a:lnTo>
                <a:lnTo>
                  <a:pt x="0" y="0"/>
                </a:lnTo>
                <a:close/>
              </a:path>
            </a:pathLst>
          </a:custGeom>
          <a:ln w="38099">
            <a:solidFill>
              <a:srgbClr val="4040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30351" y="2870766"/>
            <a:ext cx="3531297" cy="604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500" b="0" i="0">
                <a:solidFill>
                  <a:srgbClr val="262626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68911" y="1561774"/>
            <a:ext cx="4625975" cy="3787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837373" y="1845039"/>
            <a:ext cx="4764405" cy="3902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231135" y="964691"/>
            <a:ext cx="7729855" cy="1188720"/>
          </a:xfrm>
          <a:custGeom>
            <a:avLst/>
            <a:gdLst/>
            <a:ahLst/>
            <a:cxnLst/>
            <a:rect l="l" t="t" r="r" b="b"/>
            <a:pathLst>
              <a:path w="7729855" h="1188720">
                <a:moveTo>
                  <a:pt x="7729727" y="1188719"/>
                </a:moveTo>
                <a:lnTo>
                  <a:pt x="0" y="1188719"/>
                </a:lnTo>
                <a:lnTo>
                  <a:pt x="0" y="0"/>
                </a:lnTo>
                <a:lnTo>
                  <a:pt x="7729727" y="0"/>
                </a:lnTo>
                <a:lnTo>
                  <a:pt x="7729727" y="118871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2231135" y="964691"/>
            <a:ext cx="7729855" cy="1188720"/>
          </a:xfrm>
          <a:custGeom>
            <a:avLst/>
            <a:gdLst/>
            <a:ahLst/>
            <a:cxnLst/>
            <a:rect l="l" t="t" r="r" b="b"/>
            <a:pathLst>
              <a:path w="7729855" h="1188720">
                <a:moveTo>
                  <a:pt x="0" y="0"/>
                </a:moveTo>
                <a:lnTo>
                  <a:pt x="7729727" y="0"/>
                </a:lnTo>
                <a:lnTo>
                  <a:pt x="7729727" y="1188719"/>
                </a:lnTo>
                <a:lnTo>
                  <a:pt x="0" y="1188719"/>
                </a:lnTo>
                <a:lnTo>
                  <a:pt x="0" y="0"/>
                </a:lnTo>
                <a:close/>
              </a:path>
            </a:pathLst>
          </a:custGeom>
          <a:ln w="31749">
            <a:solidFill>
              <a:srgbClr val="40404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1999" y="6857999"/>
                </a:moveTo>
                <a:lnTo>
                  <a:pt x="0" y="6857999"/>
                </a:lnTo>
                <a:lnTo>
                  <a:pt x="0" y="0"/>
                </a:lnTo>
                <a:lnTo>
                  <a:pt x="12191999" y="0"/>
                </a:lnTo>
                <a:lnTo>
                  <a:pt x="12191999" y="6857999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18164" y="1305966"/>
            <a:ext cx="2155671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262626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45008" y="2288857"/>
            <a:ext cx="7409180" cy="35109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500" b="0" i="0">
                <a:solidFill>
                  <a:srgbClr val="262626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269282"/>
            <a:ext cx="12192000" cy="2588895"/>
            <a:chOff x="0" y="4269282"/>
            <a:chExt cx="12192000" cy="2588895"/>
          </a:xfrm>
        </p:grpSpPr>
        <p:sp>
          <p:nvSpPr>
            <p:cNvPr id="3" name="object 3"/>
            <p:cNvSpPr/>
            <p:nvPr/>
          </p:nvSpPr>
          <p:spPr>
            <a:xfrm>
              <a:off x="0" y="4918509"/>
              <a:ext cx="12192000" cy="1939925"/>
            </a:xfrm>
            <a:custGeom>
              <a:avLst/>
              <a:gdLst/>
              <a:ahLst/>
              <a:cxnLst/>
              <a:rect l="l" t="t" r="r" b="b"/>
              <a:pathLst>
                <a:path w="12192000" h="1939925">
                  <a:moveTo>
                    <a:pt x="12191999" y="1939490"/>
                  </a:moveTo>
                  <a:lnTo>
                    <a:pt x="0" y="1939490"/>
                  </a:lnTo>
                  <a:lnTo>
                    <a:pt x="0" y="0"/>
                  </a:lnTo>
                  <a:lnTo>
                    <a:pt x="12191999" y="0"/>
                  </a:lnTo>
                  <a:lnTo>
                    <a:pt x="12191999" y="1939490"/>
                  </a:lnTo>
                  <a:close/>
                </a:path>
              </a:pathLst>
            </a:custGeom>
            <a:solidFill>
              <a:srgbClr val="9BAEB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00200" y="4269282"/>
              <a:ext cx="8991600" cy="1264920"/>
            </a:xfrm>
            <a:custGeom>
              <a:avLst/>
              <a:gdLst/>
              <a:ahLst/>
              <a:cxnLst/>
              <a:rect l="l" t="t" r="r" b="b"/>
              <a:pathLst>
                <a:path w="8991600" h="1264920">
                  <a:moveTo>
                    <a:pt x="8991599" y="1264762"/>
                  </a:moveTo>
                  <a:lnTo>
                    <a:pt x="0" y="1264762"/>
                  </a:lnTo>
                  <a:lnTo>
                    <a:pt x="0" y="0"/>
                  </a:lnTo>
                  <a:lnTo>
                    <a:pt x="8991599" y="0"/>
                  </a:lnTo>
                  <a:lnTo>
                    <a:pt x="8991599" y="12647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600200" y="4269282"/>
            <a:ext cx="8991600" cy="1264920"/>
          </a:xfrm>
          <a:prstGeom prst="rect">
            <a:avLst/>
          </a:prstGeom>
          <a:ln w="38099">
            <a:solidFill>
              <a:srgbClr val="404040"/>
            </a:solidFill>
          </a:ln>
        </p:spPr>
        <p:txBody>
          <a:bodyPr vert="horz" wrap="square" lIns="0" tIns="357505" rIns="0" bIns="0" rtlCol="0">
            <a:spAutoFit/>
          </a:bodyPr>
          <a:lstStyle/>
          <a:p>
            <a:pPr marL="532130" algn="ctr">
              <a:lnSpc>
                <a:spcPct val="100000"/>
              </a:lnSpc>
              <a:spcBef>
                <a:spcPts val="2815"/>
              </a:spcBef>
            </a:pPr>
            <a:r>
              <a:rPr sz="3200" spc="-220" dirty="0">
                <a:solidFill>
                  <a:srgbClr val="262626"/>
                </a:solidFill>
                <a:latin typeface="Microsoft Sans Serif"/>
                <a:cs typeface="Microsoft Sans Serif"/>
              </a:rPr>
              <a:t>L</a:t>
            </a:r>
            <a:r>
              <a:rPr sz="3200" spc="-350" dirty="0">
                <a:solidFill>
                  <a:srgbClr val="262626"/>
                </a:solidFill>
                <a:latin typeface="Microsoft Sans Serif"/>
                <a:cs typeface="Microsoft Sans Serif"/>
              </a:rPr>
              <a:t>A</a:t>
            </a:r>
            <a:r>
              <a:rPr sz="3200" spc="-375" dirty="0">
                <a:solidFill>
                  <a:srgbClr val="262626"/>
                </a:solidFill>
                <a:latin typeface="Microsoft Sans Serif"/>
                <a:cs typeface="Microsoft Sans Serif"/>
              </a:rPr>
              <a:t>YER</a:t>
            </a:r>
            <a:r>
              <a:rPr sz="3200" spc="35" dirty="0">
                <a:solidFill>
                  <a:srgbClr val="262626"/>
                </a:solidFill>
                <a:latin typeface="Microsoft Sans Serif"/>
                <a:cs typeface="Microsoft Sans Serif"/>
              </a:rPr>
              <a:t> </a:t>
            </a:r>
            <a:r>
              <a:rPr sz="3200" spc="-130" dirty="0">
                <a:solidFill>
                  <a:srgbClr val="262626"/>
                </a:solidFill>
                <a:latin typeface="Microsoft Sans Serif"/>
                <a:cs typeface="Microsoft Sans Serif"/>
              </a:rPr>
              <a:t>JARINGAN</a:t>
            </a:r>
            <a:r>
              <a:rPr sz="3200" spc="35" dirty="0">
                <a:solidFill>
                  <a:srgbClr val="262626"/>
                </a:solidFill>
                <a:latin typeface="Microsoft Sans Serif"/>
                <a:cs typeface="Microsoft Sans Serif"/>
              </a:rPr>
              <a:t> </a:t>
            </a:r>
            <a:r>
              <a:rPr sz="3200" spc="-95" dirty="0">
                <a:solidFill>
                  <a:srgbClr val="262626"/>
                </a:solidFill>
                <a:latin typeface="Microsoft Sans Serif"/>
                <a:cs typeface="Microsoft Sans Serif"/>
              </a:rPr>
              <a:t>D</a:t>
            </a:r>
            <a:r>
              <a:rPr sz="3200" spc="80" dirty="0">
                <a:solidFill>
                  <a:srgbClr val="262626"/>
                </a:solidFill>
                <a:latin typeface="Microsoft Sans Serif"/>
                <a:cs typeface="Microsoft Sans Serif"/>
              </a:rPr>
              <a:t>A</a:t>
            </a:r>
            <a:r>
              <a:rPr sz="3200" spc="95" dirty="0">
                <a:solidFill>
                  <a:srgbClr val="262626"/>
                </a:solidFill>
                <a:latin typeface="Microsoft Sans Serif"/>
                <a:cs typeface="Microsoft Sans Serif"/>
              </a:rPr>
              <a:t>N</a:t>
            </a:r>
            <a:r>
              <a:rPr sz="3200" spc="-370" dirty="0">
                <a:solidFill>
                  <a:srgbClr val="262626"/>
                </a:solidFill>
                <a:latin typeface="Microsoft Sans Serif"/>
                <a:cs typeface="Microsoft Sans Serif"/>
              </a:rPr>
              <a:t> </a:t>
            </a:r>
            <a:r>
              <a:rPr sz="3200" spc="-195" dirty="0">
                <a:solidFill>
                  <a:srgbClr val="262626"/>
                </a:solidFill>
                <a:latin typeface="Microsoft Sans Serif"/>
                <a:cs typeface="Microsoft Sans Serif"/>
              </a:rPr>
              <a:t>TCP/IP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784030" y="5704790"/>
            <a:ext cx="261874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5" dirty="0" smtClean="0">
                <a:solidFill>
                  <a:srgbClr val="FFFFFF"/>
                </a:solidFill>
                <a:latin typeface="Microsoft Sans Serif"/>
                <a:cs typeface="Microsoft Sans Serif"/>
              </a:rPr>
              <a:t>B </a:t>
            </a:r>
            <a:r>
              <a:rPr sz="1800" spc="-105" dirty="0" err="1" smtClean="0">
                <a:solidFill>
                  <a:srgbClr val="FFFFFF"/>
                </a:solidFill>
                <a:latin typeface="Microsoft Sans Serif"/>
                <a:cs typeface="Microsoft Sans Serif"/>
              </a:rPr>
              <a:t>achru</a:t>
            </a:r>
            <a:r>
              <a:rPr sz="1800" spc="-45" dirty="0" err="1" smtClean="0">
                <a:solidFill>
                  <a:srgbClr val="FFFFFF"/>
                </a:solidFill>
                <a:latin typeface="Microsoft Sans Serif"/>
                <a:cs typeface="Microsoft Sans Serif"/>
              </a:rPr>
              <a:t>l</a:t>
            </a:r>
            <a:r>
              <a:rPr sz="1800" spc="15" dirty="0" smtClean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800" spc="-60" dirty="0">
                <a:solidFill>
                  <a:srgbClr val="FFFFFF"/>
                </a:solidFill>
                <a:latin typeface="Microsoft Sans Serif"/>
                <a:cs typeface="Microsoft Sans Serif"/>
              </a:rPr>
              <a:t>Ilmi,</a:t>
            </a:r>
            <a:r>
              <a:rPr sz="180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800" spc="-245" dirty="0">
                <a:solidFill>
                  <a:srgbClr val="FFFFFF"/>
                </a:solidFill>
                <a:latin typeface="Microsoft Sans Serif"/>
                <a:cs typeface="Microsoft Sans Serif"/>
              </a:rPr>
              <a:t>S.</a:t>
            </a:r>
            <a:r>
              <a:rPr sz="1800" spc="-160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800" spc="-100" dirty="0">
                <a:solidFill>
                  <a:srgbClr val="FFFFFF"/>
                </a:solidFill>
                <a:latin typeface="Microsoft Sans Serif"/>
                <a:cs typeface="Microsoft Sans Serif"/>
              </a:rPr>
              <a:t>Ptk.</a:t>
            </a:r>
            <a:r>
              <a:rPr sz="1800" spc="-65" dirty="0">
                <a:solidFill>
                  <a:srgbClr val="FFFFFF"/>
                </a:solidFill>
                <a:latin typeface="Microsoft Sans Serif"/>
                <a:cs typeface="Microsoft Sans Serif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800" spc="-155" dirty="0">
                <a:solidFill>
                  <a:srgbClr val="FFFFFF"/>
                </a:solidFill>
                <a:latin typeface="Microsoft Sans Serif"/>
                <a:cs typeface="Microsoft Sans Serif"/>
              </a:rPr>
              <a:t>M</a:t>
            </a:r>
            <a:r>
              <a:rPr sz="1800" spc="-50" dirty="0">
                <a:solidFill>
                  <a:srgbClr val="FFFFFF"/>
                </a:solidFill>
                <a:latin typeface="Microsoft Sans Serif"/>
                <a:cs typeface="Microsoft Sans Serif"/>
              </a:rPr>
              <a:t>.</a:t>
            </a:r>
            <a:r>
              <a:rPr sz="1800" spc="-165" dirty="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sz="1800" spc="-80" dirty="0">
                <a:solidFill>
                  <a:srgbClr val="FFFFFF"/>
                </a:solidFill>
                <a:latin typeface="Microsoft Sans Serif"/>
                <a:cs typeface="Microsoft Sans Serif"/>
              </a:rPr>
              <a:t>Hum.</a:t>
            </a:r>
            <a:endParaRPr sz="1800" dirty="0">
              <a:latin typeface="Microsoft Sans Serif"/>
              <a:cs typeface="Microsoft Sans Serif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79557" y="6405481"/>
            <a:ext cx="2730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 dirty="0">
                <a:solidFill>
                  <a:srgbClr val="FFFFFF"/>
                </a:solidFill>
                <a:latin typeface="Microsoft Sans Serif"/>
                <a:cs typeface="Microsoft Sans Serif"/>
              </a:rPr>
              <a:t>#4</a:t>
            </a:r>
            <a:endParaRPr sz="1800">
              <a:latin typeface="Microsoft Sans Serif"/>
              <a:cs typeface="Microsoft Sans Serif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295275"/>
            <a:ext cx="13238163" cy="802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1371600" y="5988200"/>
            <a:ext cx="10668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4800" dirty="0"/>
              <a:t>Skema Network Administrator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67000" y="304800"/>
            <a:ext cx="7391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/>
              <a:t>What is Border Gateway Protocol</a:t>
            </a:r>
            <a:endParaRPr lang="id-ID" sz="4000" b="1" dirty="0"/>
          </a:p>
        </p:txBody>
      </p:sp>
      <p:sp>
        <p:nvSpPr>
          <p:cNvPr id="3" name="Rectangle 2"/>
          <p:cNvSpPr/>
          <p:nvPr/>
        </p:nvSpPr>
        <p:spPr>
          <a:xfrm>
            <a:off x="533400" y="1305342"/>
            <a:ext cx="114300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id-ID" sz="2800" dirty="0"/>
              <a:t>protokol yang memungkinkan sistem routing global internet.</a:t>
            </a:r>
          </a:p>
          <a:p>
            <a:r>
              <a:rPr lang="id-ID" sz="2800" dirty="0"/>
              <a:t>• BGP mengatur bagaimana paket dirutekan dari jaringan ke jaringan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dengan bertukar </a:t>
            </a:r>
            <a:r>
              <a:rPr lang="id-ID" sz="2800" dirty="0"/>
              <a:t>informasi perutean dan keterjangkauan di antara router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tepi</a:t>
            </a:r>
            <a:r>
              <a:rPr lang="id-ID" sz="2800" dirty="0"/>
              <a:t>.</a:t>
            </a:r>
          </a:p>
          <a:p>
            <a:r>
              <a:rPr lang="id-ID" sz="2800" dirty="0"/>
              <a:t>• BGP terdiri dari daftar ruang alamat IP yang dikontrol AS dan </a:t>
            </a:r>
            <a:r>
              <a:rPr lang="id-ID" sz="2800" dirty="0" smtClean="0"/>
              <a:t>daftar AS </a:t>
            </a:r>
          </a:p>
          <a:p>
            <a:r>
              <a:rPr lang="id-ID" sz="2800" dirty="0"/>
              <a:t> </a:t>
            </a:r>
            <a:r>
              <a:rPr lang="id-ID" sz="2800" dirty="0" smtClean="0"/>
              <a:t>  yang </a:t>
            </a:r>
            <a:r>
              <a:rPr lang="id-ID" sz="2800" dirty="0"/>
              <a:t>lain yang terhubung.</a:t>
            </a:r>
          </a:p>
          <a:p>
            <a:r>
              <a:rPr lang="id-ID" sz="2800" dirty="0"/>
              <a:t>• BGP menciptakan stabilitas jaringan dengan menjamin bahwa router dapat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beradaptasi kegagalan </a:t>
            </a:r>
            <a:r>
              <a:rPr lang="id-ID" sz="2800" dirty="0"/>
              <a:t>rute. Ketika satu jalur terhenti, BGP dengan cepat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menemukan </a:t>
            </a:r>
            <a:r>
              <a:rPr lang="id-ID" sz="2800" dirty="0"/>
              <a:t>jalur baru</a:t>
            </a:r>
            <a:r>
              <a:rPr lang="id-ID" sz="2800" dirty="0" smtClean="0"/>
              <a:t>.</a:t>
            </a:r>
          </a:p>
          <a:p>
            <a:r>
              <a:rPr lang="id-ID" sz="2800" dirty="0" smtClean="0"/>
              <a:t>   BGP </a:t>
            </a:r>
            <a:r>
              <a:rPr lang="id-ID" sz="2800" dirty="0"/>
              <a:t>membuat keputusan perutean berdasarkan jalur, yang ditentukan oleh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 aturan atau kebijakan </a:t>
            </a:r>
            <a:r>
              <a:rPr lang="id-ID" sz="2800" dirty="0"/>
              <a:t>jaringan yang ditetapkan oleh administrator jaringan</a:t>
            </a:r>
          </a:p>
        </p:txBody>
      </p:sp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7070" y="457200"/>
            <a:ext cx="1098912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2800" dirty="0"/>
              <a:t>BGP mengirimkan informasi tabel router yang diperbarui hanya ketika </a:t>
            </a:r>
            <a:r>
              <a:rPr lang="id-ID" sz="2800" dirty="0" smtClean="0"/>
              <a:t>ada</a:t>
            </a:r>
          </a:p>
          <a:p>
            <a:r>
              <a:rPr lang="id-ID" sz="2800" dirty="0" smtClean="0"/>
              <a:t>Sesuatu perubahan</a:t>
            </a:r>
            <a:r>
              <a:rPr lang="id-ID" sz="2800" dirty="0"/>
              <a:t>, dan hanya mengirimkan informasi yang terpengaruh.</a:t>
            </a:r>
          </a:p>
          <a:p>
            <a:r>
              <a:rPr lang="id-ID" sz="2800" dirty="0"/>
              <a:t>• BGP tidak memiliki mekanisme penemuan otomatis, admin harus </a:t>
            </a:r>
            <a:r>
              <a:rPr lang="id-ID" sz="2800" dirty="0" smtClean="0"/>
              <a:t> </a:t>
            </a:r>
          </a:p>
          <a:p>
            <a:r>
              <a:rPr lang="id-ID" sz="2800" dirty="0"/>
              <a:t> </a:t>
            </a:r>
            <a:r>
              <a:rPr lang="id-ID" sz="2800" dirty="0" smtClean="0"/>
              <a:t>  pengaturnya </a:t>
            </a:r>
            <a:r>
              <a:rPr lang="id-ID" sz="2800" dirty="0"/>
              <a:t>secara </a:t>
            </a:r>
            <a:r>
              <a:rPr lang="id-ID" sz="2800" dirty="0" smtClean="0"/>
              <a:t>manual koneksi di </a:t>
            </a:r>
            <a:r>
              <a:rPr lang="id-ID" sz="2800" dirty="0"/>
              <a:t>ujung AS mana pun.</a:t>
            </a:r>
          </a:p>
          <a:p>
            <a:r>
              <a:rPr lang="id-ID" sz="2800" dirty="0"/>
              <a:t>• Keputusan jalur terbaik dibuat berdasarkan :</a:t>
            </a:r>
          </a:p>
          <a:p>
            <a:pPr lvl="1"/>
            <a:r>
              <a:rPr lang="id-ID" sz="2800" dirty="0"/>
              <a:t>• Bobot tertinggi.</a:t>
            </a:r>
          </a:p>
          <a:p>
            <a:pPr lvl="1"/>
            <a:r>
              <a:rPr lang="id-ID" sz="2800" dirty="0"/>
              <a:t>• Keterjangkauan saat ini.</a:t>
            </a:r>
          </a:p>
          <a:p>
            <a:pPr lvl="1"/>
            <a:r>
              <a:rPr lang="id-ID" sz="2800" dirty="0"/>
              <a:t>• Jumlah lompatan.</a:t>
            </a:r>
          </a:p>
          <a:p>
            <a:pPr lvl="1"/>
            <a:r>
              <a:rPr lang="id-ID" sz="2800" dirty="0"/>
              <a:t>• Preferensi lokal.</a:t>
            </a:r>
          </a:p>
          <a:p>
            <a:pPr lvl="1"/>
            <a:r>
              <a:rPr lang="id-ID" sz="2800" dirty="0"/>
              <a:t>• Jalur tertua.</a:t>
            </a:r>
          </a:p>
        </p:txBody>
      </p:sp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3140" y="1537114"/>
            <a:ext cx="386987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600" dirty="0" smtClean="0"/>
              <a:t>1`. BGP </a:t>
            </a:r>
            <a:r>
              <a:rPr lang="id-ID" sz="1600" dirty="0"/>
              <a:t>eksternal</a:t>
            </a:r>
          </a:p>
          <a:p>
            <a:r>
              <a:rPr lang="id-ID" sz="1600" dirty="0"/>
              <a:t>Pertukaran BGP atau EBGP eksternal</a:t>
            </a:r>
          </a:p>
          <a:p>
            <a:r>
              <a:rPr lang="id-ID" sz="1600" dirty="0"/>
              <a:t>merutekan data antar otonom</a:t>
            </a:r>
          </a:p>
          <a:p>
            <a:r>
              <a:rPr lang="id-ID" sz="1600" dirty="0"/>
              <a:t>sistem untuk membuat rentang IP terlihat</a:t>
            </a:r>
          </a:p>
          <a:p>
            <a:r>
              <a:rPr lang="id-ID" sz="1600" dirty="0"/>
              <a:t>on line</a:t>
            </a:r>
            <a:r>
              <a:rPr lang="id-ID" sz="1600" dirty="0" smtClean="0"/>
              <a:t>.</a:t>
            </a:r>
          </a:p>
          <a:p>
            <a:endParaRPr lang="id-ID" sz="1600" dirty="0"/>
          </a:p>
          <a:p>
            <a:r>
              <a:rPr lang="id-ID" sz="1600" dirty="0"/>
              <a:t>2. BGP </a:t>
            </a:r>
            <a:r>
              <a:rPr lang="id-ID" sz="1600" dirty="0" smtClean="0"/>
              <a:t>Internal </a:t>
            </a:r>
            <a:endParaRPr lang="id-ID" sz="1600" dirty="0"/>
          </a:p>
          <a:p>
            <a:r>
              <a:rPr lang="id-ID" sz="1600" dirty="0"/>
              <a:t>BGP internal atau IBGP cocok untuk</a:t>
            </a:r>
          </a:p>
          <a:p>
            <a:r>
              <a:rPr lang="id-ID" sz="1600" dirty="0"/>
              <a:t>kasus di mana banyak jalur keluar</a:t>
            </a:r>
          </a:p>
          <a:p>
            <a:r>
              <a:rPr lang="id-ID" sz="1600" dirty="0"/>
              <a:t>EGBP. Ini berbagi atribut perutean dan</a:t>
            </a:r>
          </a:p>
          <a:p>
            <a:r>
              <a:rPr lang="id-ID" sz="1600" dirty="0"/>
              <a:t>data yang lain</a:t>
            </a:r>
            <a:r>
              <a:rPr lang="id-ID" sz="1600" dirty="0" smtClean="0"/>
              <a:t>.</a:t>
            </a:r>
          </a:p>
          <a:p>
            <a:endParaRPr lang="id-ID" sz="1600" dirty="0"/>
          </a:p>
          <a:p>
            <a:r>
              <a:rPr lang="id-ID" sz="1600" dirty="0"/>
              <a:t>3.MP-BGP</a:t>
            </a:r>
          </a:p>
          <a:p>
            <a:r>
              <a:rPr lang="id-ID" sz="1600" dirty="0"/>
              <a:t>BGP multiprotokol adalah jenis IBGP yang</a:t>
            </a:r>
          </a:p>
          <a:p>
            <a:r>
              <a:rPr lang="id-ID" sz="1600" dirty="0"/>
              <a:t>memungkinkan distribusi alamat</a:t>
            </a:r>
          </a:p>
          <a:p>
            <a:r>
              <a:rPr lang="id-ID" sz="1600" dirty="0"/>
              <a:t>keluarga, termasuk multicast, IPv6, dan</a:t>
            </a:r>
          </a:p>
          <a:p>
            <a:r>
              <a:rPr lang="id-ID" sz="1600" dirty="0"/>
              <a:t>lapisan 2 dan lapisan 3 pribadi virtual</a:t>
            </a:r>
          </a:p>
          <a:p>
            <a:r>
              <a:rPr lang="id-ID" sz="1600" dirty="0"/>
              <a:t>jaringan (VPN). MP-BGP pada dasarnya</a:t>
            </a:r>
          </a:p>
          <a:p>
            <a:r>
              <a:rPr lang="id-ID" sz="1600" dirty="0"/>
              <a:t>digunakan untuk merutekan IP pribadi melalui </a:t>
            </a:r>
            <a:r>
              <a:rPr lang="id-ID" sz="1600" dirty="0" smtClean="0"/>
              <a:t>layanan backbone penyedia</a:t>
            </a:r>
            <a:r>
              <a:rPr lang="id-ID" sz="1600" dirty="0"/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4800600" y="1044672"/>
            <a:ext cx="36576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600" dirty="0" smtClean="0"/>
              <a:t>1. Transmisi Link</a:t>
            </a:r>
            <a:endParaRPr lang="id-ID" sz="1600" dirty="0"/>
          </a:p>
          <a:p>
            <a:r>
              <a:rPr lang="id-ID" sz="1600" dirty="0"/>
              <a:t>Beberapa router terhubung ke a</a:t>
            </a:r>
          </a:p>
          <a:p>
            <a:r>
              <a:rPr lang="id-ID" sz="1600" dirty="0"/>
              <a:t>jaringan. Ini memiliki dua implementasi</a:t>
            </a:r>
          </a:p>
          <a:p>
            <a:r>
              <a:rPr lang="id-ID" sz="1600" dirty="0"/>
              <a:t>variasi</a:t>
            </a:r>
            <a:r>
              <a:rPr lang="id-ID" sz="1600" dirty="0" smtClean="0"/>
              <a:t>:</a:t>
            </a:r>
          </a:p>
          <a:p>
            <a:endParaRPr lang="id-ID" sz="1600" dirty="0"/>
          </a:p>
          <a:p>
            <a:r>
              <a:rPr lang="id-ID" sz="1600" dirty="0"/>
              <a:t>2. </a:t>
            </a:r>
            <a:r>
              <a:rPr lang="id-ID" sz="1600" dirty="0" smtClean="0"/>
              <a:t>Stub Link</a:t>
            </a:r>
            <a:endParaRPr lang="id-ID" sz="1600" dirty="0"/>
          </a:p>
          <a:p>
            <a:r>
              <a:rPr lang="id-ID" sz="1600" dirty="0"/>
              <a:t>Jaringan terhubung ke satu</a:t>
            </a:r>
          </a:p>
          <a:p>
            <a:r>
              <a:rPr lang="id-ID" sz="1600" dirty="0"/>
              <a:t>router. Data masuk dan keluar</a:t>
            </a:r>
          </a:p>
          <a:p>
            <a:r>
              <a:rPr lang="id-ID" sz="1600" dirty="0"/>
              <a:t>jaringan melalui router yang sama</a:t>
            </a:r>
            <a:r>
              <a:rPr lang="id-ID" sz="1600" dirty="0" smtClean="0"/>
              <a:t>.</a:t>
            </a:r>
          </a:p>
          <a:p>
            <a:endParaRPr lang="id-ID" sz="1600" dirty="0"/>
          </a:p>
          <a:p>
            <a:r>
              <a:rPr lang="id-ID" sz="1600" dirty="0"/>
              <a:t>3. </a:t>
            </a:r>
            <a:r>
              <a:rPr lang="id-ID" sz="1600" b="1" dirty="0"/>
              <a:t>Point-to-point </a:t>
            </a:r>
            <a:r>
              <a:rPr lang="id-ID" sz="1600" b="1" dirty="0" smtClean="0"/>
              <a:t>link</a:t>
            </a:r>
          </a:p>
          <a:p>
            <a:r>
              <a:rPr lang="id-ID" sz="1600" dirty="0" smtClean="0"/>
              <a:t>Dua </a:t>
            </a:r>
            <a:r>
              <a:rPr lang="id-ID" sz="1600" dirty="0"/>
              <a:t>router terhubung ke masing-masing</a:t>
            </a:r>
          </a:p>
          <a:p>
            <a:r>
              <a:rPr lang="id-ID" sz="1600" dirty="0"/>
              <a:t>lainnya tanpa router atau host lain</a:t>
            </a:r>
          </a:p>
          <a:p>
            <a:r>
              <a:rPr lang="id-ID" sz="1600" dirty="0"/>
              <a:t>di antara mereka</a:t>
            </a:r>
            <a:r>
              <a:rPr lang="id-ID" sz="1600" dirty="0" smtClean="0"/>
              <a:t>.</a:t>
            </a:r>
          </a:p>
          <a:p>
            <a:endParaRPr lang="id-ID" sz="1600" dirty="0"/>
          </a:p>
          <a:p>
            <a:r>
              <a:rPr lang="id-ID" sz="1600" dirty="0" smtClean="0"/>
              <a:t>4. </a:t>
            </a:r>
            <a:r>
              <a:rPr lang="id-ID" sz="1600" b="1" dirty="0" smtClean="0"/>
              <a:t>Virtual Link</a:t>
            </a:r>
          </a:p>
          <a:p>
            <a:r>
              <a:rPr lang="id-ID" sz="1600" dirty="0" smtClean="0"/>
              <a:t>Koneksi </a:t>
            </a:r>
            <a:r>
              <a:rPr lang="id-ID" sz="1600" dirty="0"/>
              <a:t>logis menghubungkan dua bagian</a:t>
            </a:r>
          </a:p>
          <a:p>
            <a:r>
              <a:rPr lang="id-ID" sz="1600" dirty="0"/>
              <a:t>satu area OSPF secara fisik</a:t>
            </a:r>
          </a:p>
          <a:p>
            <a:r>
              <a:rPr lang="id-ID" sz="1600" dirty="0"/>
              <a:t>dipisahkan oleh jaringan non-OSPF.</a:t>
            </a:r>
          </a:p>
          <a:p>
            <a:r>
              <a:rPr lang="id-ID" sz="1600" dirty="0"/>
              <a:t>Tautan virtual umumnya digunakan untuk itu</a:t>
            </a:r>
          </a:p>
          <a:p>
            <a:r>
              <a:rPr lang="id-ID" sz="1600" dirty="0"/>
              <a:t>memperluas area tulang punggung OSPF.</a:t>
            </a:r>
          </a:p>
        </p:txBody>
      </p:sp>
      <p:sp>
        <p:nvSpPr>
          <p:cNvPr id="4" name="Rectangle 3"/>
          <p:cNvSpPr/>
          <p:nvPr/>
        </p:nvSpPr>
        <p:spPr>
          <a:xfrm>
            <a:off x="8594271" y="1219200"/>
            <a:ext cx="35814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sz="1600" dirty="0"/>
              <a:t>1. Halo</a:t>
            </a:r>
          </a:p>
          <a:p>
            <a:r>
              <a:rPr lang="id-ID" sz="1600" dirty="0"/>
              <a:t>Ini adalah pesan multicast yang biasa </a:t>
            </a:r>
            <a:r>
              <a:rPr lang="id-ID" sz="1600" dirty="0" smtClean="0"/>
              <a:t>digunakan temukan </a:t>
            </a:r>
            <a:r>
              <a:rPr lang="id-ID" sz="1600" dirty="0"/>
              <a:t>router tetangga. Dia</a:t>
            </a:r>
          </a:p>
          <a:p>
            <a:r>
              <a:rPr lang="id-ID" sz="1600" dirty="0"/>
              <a:t>ditularkan secara teratur</a:t>
            </a:r>
            <a:r>
              <a:rPr lang="id-ID" sz="1600" dirty="0" smtClean="0"/>
              <a:t>.</a:t>
            </a:r>
            <a:endParaRPr lang="id-ID" sz="1600" dirty="0"/>
          </a:p>
          <a:p>
            <a:r>
              <a:rPr lang="id-ID" sz="1600" dirty="0"/>
              <a:t>2. Pembaruan</a:t>
            </a:r>
          </a:p>
          <a:p>
            <a:r>
              <a:rPr lang="id-ID" sz="1600" dirty="0"/>
              <a:t>Pesan ini </a:t>
            </a:r>
            <a:r>
              <a:rPr lang="id-ID" sz="1600" dirty="0" smtClean="0"/>
              <a:t>mengirimkan rute </a:t>
            </a:r>
            <a:r>
              <a:rPr lang="id-ID" sz="1600" dirty="0"/>
              <a:t>konvergen pada suatu hal </a:t>
            </a:r>
            <a:r>
              <a:rPr lang="id-ID" sz="1600" dirty="0" smtClean="0"/>
              <a:t>tertentu router</a:t>
            </a:r>
            <a:r>
              <a:rPr lang="id-ID" sz="1600" dirty="0"/>
              <a:t>. Dalam kasus di mana </a:t>
            </a:r>
            <a:r>
              <a:rPr lang="id-ID" sz="1600" dirty="0" smtClean="0"/>
              <a:t>baru rute </a:t>
            </a:r>
            <a:r>
              <a:rPr lang="id-ID" sz="1600" dirty="0"/>
              <a:t>diidentifikasi atau </a:t>
            </a:r>
            <a:r>
              <a:rPr lang="id-ID" sz="1600" dirty="0" smtClean="0"/>
              <a:t>konvergensi  selesai </a:t>
            </a:r>
            <a:r>
              <a:rPr lang="id-ID" sz="1600" dirty="0"/>
              <a:t>dan rutenya </a:t>
            </a:r>
            <a:r>
              <a:rPr lang="id-ID" sz="1600" dirty="0" smtClean="0"/>
              <a:t>berjalan pasif</a:t>
            </a:r>
            <a:r>
              <a:rPr lang="id-ID" sz="1600" dirty="0"/>
              <a:t>, pesan ini dikirimkan</a:t>
            </a:r>
          </a:p>
          <a:p>
            <a:r>
              <a:rPr lang="id-ID" sz="1600" dirty="0"/>
              <a:t>sebagai multicast</a:t>
            </a:r>
            <a:r>
              <a:rPr lang="id-ID" sz="1600" dirty="0" smtClean="0"/>
              <a:t>.</a:t>
            </a:r>
            <a:endParaRPr lang="id-ID" sz="1600" dirty="0"/>
          </a:p>
          <a:p>
            <a:r>
              <a:rPr lang="id-ID" sz="1600" dirty="0"/>
              <a:t>3. Pertanyaan</a:t>
            </a:r>
          </a:p>
          <a:p>
            <a:r>
              <a:rPr lang="id-ID" sz="1600" dirty="0"/>
              <a:t>Algoritma Pembaruan Menyebar (DUAL)</a:t>
            </a:r>
          </a:p>
          <a:p>
            <a:r>
              <a:rPr lang="id-ID" sz="1600" dirty="0"/>
              <a:t>adalah algoritma EIGRP yang digunakan </a:t>
            </a:r>
            <a:r>
              <a:rPr lang="id-ID" sz="1600" dirty="0" smtClean="0"/>
              <a:t>untuk pilih </a:t>
            </a:r>
            <a:r>
              <a:rPr lang="id-ID" sz="1600" dirty="0"/>
              <a:t>dan pertahankan secara </a:t>
            </a:r>
            <a:r>
              <a:rPr lang="id-ID" sz="1600" dirty="0" smtClean="0"/>
              <a:t>maksimal  rute </a:t>
            </a:r>
            <a:r>
              <a:rPr lang="id-ID" sz="1600" dirty="0"/>
              <a:t>optimal di semua </a:t>
            </a:r>
            <a:r>
              <a:rPr lang="id-ID" sz="1600" dirty="0" smtClean="0"/>
              <a:t>jaringan</a:t>
            </a:r>
          </a:p>
          <a:p>
            <a:r>
              <a:rPr lang="id-ID" sz="1600" dirty="0" smtClean="0"/>
              <a:t>4. Membalas </a:t>
            </a:r>
            <a:r>
              <a:rPr lang="id-ID" sz="1600" dirty="0"/>
              <a:t>Paket balasan dikeluarkan di respon terhadap paket query</a:t>
            </a:r>
            <a:r>
              <a:rPr lang="id-ID" sz="1600" dirty="0" smtClean="0"/>
              <a:t>.</a:t>
            </a:r>
          </a:p>
          <a:p>
            <a:r>
              <a:rPr lang="id-ID" sz="1600" dirty="0" smtClean="0"/>
              <a:t> </a:t>
            </a:r>
            <a:r>
              <a:rPr lang="id-ID" sz="1600" dirty="0"/>
              <a:t>5. Ak Paket pengakuan (ack) adalah </a:t>
            </a:r>
            <a:r>
              <a:rPr lang="id-ID" sz="1600" dirty="0" smtClean="0"/>
              <a:t>paket </a:t>
            </a:r>
            <a:r>
              <a:rPr lang="id-ID" sz="1600" dirty="0"/>
              <a:t>hello kosong digunakan untuk memastikan pengiriman EIGRP yang andal paket.</a:t>
            </a:r>
          </a:p>
        </p:txBody>
      </p:sp>
      <p:sp>
        <p:nvSpPr>
          <p:cNvPr id="5" name="Rectangle 4"/>
          <p:cNvSpPr/>
          <p:nvPr/>
        </p:nvSpPr>
        <p:spPr>
          <a:xfrm>
            <a:off x="2362200" y="304800"/>
            <a:ext cx="6400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3200" b="1" dirty="0"/>
              <a:t>BGP vs OSPF vs EIGRP (Type)</a:t>
            </a:r>
          </a:p>
        </p:txBody>
      </p:sp>
      <p:sp>
        <p:nvSpPr>
          <p:cNvPr id="6" name="Rectangle 5"/>
          <p:cNvSpPr/>
          <p:nvPr/>
        </p:nvSpPr>
        <p:spPr>
          <a:xfrm>
            <a:off x="1371600" y="703915"/>
            <a:ext cx="5741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dirty="0"/>
              <a:t>BGP</a:t>
            </a:r>
          </a:p>
        </p:txBody>
      </p:sp>
      <p:sp>
        <p:nvSpPr>
          <p:cNvPr id="7" name="Rectangle 6"/>
          <p:cNvSpPr/>
          <p:nvPr/>
        </p:nvSpPr>
        <p:spPr>
          <a:xfrm>
            <a:off x="5428830" y="704909"/>
            <a:ext cx="66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dirty="0"/>
              <a:t>OSPF</a:t>
            </a:r>
          </a:p>
        </p:txBody>
      </p:sp>
      <p:sp>
        <p:nvSpPr>
          <p:cNvPr id="8" name="Rectangle 7"/>
          <p:cNvSpPr/>
          <p:nvPr/>
        </p:nvSpPr>
        <p:spPr>
          <a:xfrm>
            <a:off x="9525000" y="658641"/>
            <a:ext cx="744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dirty="0"/>
              <a:t>EIGRP</a:t>
            </a:r>
          </a:p>
        </p:txBody>
      </p:sp>
    </p:spTree>
    <p:extLst>
      <p:ext uri="{BB962C8B-B14F-4D97-AF65-F5344CB8AC3E}">
        <p14:creationId xmlns:p14="http://schemas.microsoft.com/office/powerpoint/2010/main" val="204822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25" t="19217" r="7871" b="5782"/>
          <a:stretch/>
        </p:blipFill>
        <p:spPr bwMode="auto">
          <a:xfrm>
            <a:off x="457201" y="457200"/>
            <a:ext cx="11353800" cy="640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36" t="18750" r="5124" b="6249"/>
          <a:stretch/>
        </p:blipFill>
        <p:spPr bwMode="auto">
          <a:xfrm>
            <a:off x="228600" y="152400"/>
            <a:ext cx="12115800" cy="670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158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3" t="19396" r="6294" b="6249"/>
          <a:stretch/>
        </p:blipFill>
        <p:spPr bwMode="auto">
          <a:xfrm>
            <a:off x="228600" y="381000"/>
            <a:ext cx="11658600" cy="6048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158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4" t="18751" r="6296" b="6250"/>
          <a:stretch/>
        </p:blipFill>
        <p:spPr bwMode="auto">
          <a:xfrm>
            <a:off x="152401" y="152400"/>
            <a:ext cx="11658600" cy="670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158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9" t="19396" r="6296" b="6249"/>
          <a:stretch/>
        </p:blipFill>
        <p:spPr bwMode="auto">
          <a:xfrm>
            <a:off x="152400" y="304800"/>
            <a:ext cx="12039601" cy="6553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158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t="-4095" r="-25365" b="7974"/>
          <a:stretch/>
        </p:blipFill>
        <p:spPr bwMode="auto">
          <a:xfrm>
            <a:off x="1219200" y="-609600"/>
            <a:ext cx="13011150" cy="7031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2557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4" t="18391" r="5185" b="7112"/>
          <a:stretch/>
        </p:blipFill>
        <p:spPr bwMode="auto">
          <a:xfrm>
            <a:off x="381000" y="304800"/>
            <a:ext cx="11582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0" t="19866" r="6296" b="6249"/>
          <a:stretch/>
        </p:blipFill>
        <p:spPr bwMode="auto">
          <a:xfrm>
            <a:off x="685800" y="762000"/>
            <a:ext cx="11049000" cy="5785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2365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9" t="18319" r="4397" b="6250"/>
          <a:stretch/>
        </p:blipFill>
        <p:spPr bwMode="auto">
          <a:xfrm>
            <a:off x="457200" y="381000"/>
            <a:ext cx="11981793" cy="6477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4778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4" t="19612" r="4882" b="6251"/>
          <a:stretch/>
        </p:blipFill>
        <p:spPr bwMode="auto">
          <a:xfrm>
            <a:off x="304800" y="762000"/>
            <a:ext cx="12071131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4778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9" t="20259" r="5003" b="6250"/>
          <a:stretch/>
        </p:blipFill>
        <p:spPr bwMode="auto">
          <a:xfrm>
            <a:off x="304800" y="381000"/>
            <a:ext cx="12055367" cy="6477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1331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9" t="18642" r="6702" b="13039"/>
          <a:stretch/>
        </p:blipFill>
        <p:spPr bwMode="auto">
          <a:xfrm>
            <a:off x="0" y="-152400"/>
            <a:ext cx="12192000" cy="701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1331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219200"/>
            <a:ext cx="5019675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8600" y="1219200"/>
            <a:ext cx="6781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id-ID" sz="2400" dirty="0"/>
              <a:t>Sistem otonom (AS) adalah kumpulan dari satu atau lebih yang </a:t>
            </a:r>
            <a:r>
              <a:rPr lang="id-ID" sz="2400" dirty="0" smtClean="0"/>
              <a:t>terkait   Protokol </a:t>
            </a:r>
            <a:r>
              <a:rPr lang="id-ID" sz="2400" dirty="0"/>
              <a:t>Internet (IP) dengan kebijakan </a:t>
            </a:r>
            <a:r>
              <a:rPr lang="id-ID" sz="2400" dirty="0" smtClean="0"/>
              <a:t>   perutean </a:t>
            </a:r>
            <a:r>
              <a:rPr lang="id-ID" sz="2400" dirty="0"/>
              <a:t>yang </a:t>
            </a:r>
            <a:r>
              <a:rPr lang="id-ID" sz="2400" dirty="0" smtClean="0"/>
              <a:t>jelas mengatur </a:t>
            </a:r>
            <a:r>
              <a:rPr lang="id-ID" sz="2400" dirty="0"/>
              <a:t>bagaimana AS bertukar informasi routing dengan yang </a:t>
            </a:r>
            <a:r>
              <a:rPr lang="id-ID" sz="2400" dirty="0" smtClean="0"/>
              <a:t>lain sistem </a:t>
            </a:r>
            <a:r>
              <a:rPr lang="id-ID" sz="2400" dirty="0"/>
              <a:t>otonom.</a:t>
            </a:r>
          </a:p>
          <a:p>
            <a:r>
              <a:rPr lang="id-ID" sz="2400" dirty="0"/>
              <a:t>• </a:t>
            </a:r>
            <a:r>
              <a:rPr lang="id-ID" sz="2400" dirty="0" smtClean="0"/>
              <a:t> AS </a:t>
            </a:r>
            <a:r>
              <a:rPr lang="id-ID" sz="2400" dirty="0"/>
              <a:t>terkadang digambarkan sebagai </a:t>
            </a:r>
            <a:r>
              <a:rPr lang="id-ID" sz="2400" dirty="0" smtClean="0"/>
              <a:t>kumpulan  </a:t>
            </a:r>
          </a:p>
          <a:p>
            <a:r>
              <a:rPr lang="id-ID" sz="2400" dirty="0"/>
              <a:t> </a:t>
            </a:r>
            <a:r>
              <a:rPr lang="id-ID" sz="2400" dirty="0" smtClean="0"/>
              <a:t>   router </a:t>
            </a:r>
            <a:r>
              <a:rPr lang="id-ID" sz="2400" dirty="0"/>
              <a:t>yang dikelola oleh </a:t>
            </a:r>
            <a:r>
              <a:rPr lang="id-ID" sz="2400" dirty="0" smtClean="0"/>
              <a:t>satu </a:t>
            </a:r>
            <a:r>
              <a:rPr lang="id-ID" sz="2400" dirty="0"/>
              <a:t>kesatuan </a:t>
            </a:r>
            <a:r>
              <a:rPr lang="id-ID" sz="2400" dirty="0" smtClean="0"/>
              <a:t>  </a:t>
            </a:r>
          </a:p>
          <a:p>
            <a:r>
              <a:rPr lang="id-ID" sz="2400" dirty="0"/>
              <a:t> </a:t>
            </a:r>
            <a:r>
              <a:rPr lang="id-ID" sz="2400" dirty="0" smtClean="0"/>
              <a:t>   dministratif</a:t>
            </a:r>
            <a:r>
              <a:rPr lang="id-ID" sz="2400" dirty="0"/>
              <a:t>.</a:t>
            </a:r>
          </a:p>
          <a:p>
            <a:r>
              <a:rPr lang="id-ID" sz="2400" dirty="0"/>
              <a:t>• Sistem otonom </a:t>
            </a:r>
            <a:r>
              <a:rPr lang="id-ID" sz="2400" dirty="0" smtClean="0"/>
              <a:t>terstruktur sekitar </a:t>
            </a:r>
            <a:r>
              <a:rPr lang="id-ID" sz="2400" dirty="0"/>
              <a:t>awalan IP dan </a:t>
            </a:r>
            <a:endParaRPr lang="id-ID" sz="2400" dirty="0" smtClean="0"/>
          </a:p>
          <a:p>
            <a:r>
              <a:rPr lang="id-ID" sz="2400" dirty="0"/>
              <a:t> </a:t>
            </a:r>
            <a:r>
              <a:rPr lang="id-ID" sz="2400" dirty="0" smtClean="0"/>
              <a:t>  dapat </a:t>
            </a:r>
            <a:r>
              <a:rPr lang="id-ID" sz="2400" dirty="0"/>
              <a:t>diterapkan </a:t>
            </a:r>
            <a:r>
              <a:rPr lang="id-ID" sz="2400" dirty="0" smtClean="0"/>
              <a:t>ke jaringan </a:t>
            </a:r>
            <a:r>
              <a:rPr lang="id-ID" sz="2400" dirty="0"/>
              <a:t>kelas A, B atau C</a:t>
            </a:r>
          </a:p>
        </p:txBody>
      </p:sp>
    </p:spTree>
    <p:extLst>
      <p:ext uri="{BB962C8B-B14F-4D97-AF65-F5344CB8AC3E}">
        <p14:creationId xmlns:p14="http://schemas.microsoft.com/office/powerpoint/2010/main" val="1250414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1295400"/>
            <a:ext cx="4572000" cy="5181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3657600" y="228600"/>
            <a:ext cx="65149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3200" b="1" dirty="0">
                <a:solidFill>
                  <a:srgbClr val="262626"/>
                </a:solidFill>
                <a:latin typeface="ArialMT"/>
              </a:rPr>
              <a:t>Autonomous System Categories</a:t>
            </a:r>
            <a:endParaRPr lang="id-ID" sz="3200" b="1" dirty="0"/>
          </a:p>
        </p:txBody>
      </p:sp>
      <p:sp>
        <p:nvSpPr>
          <p:cNvPr id="9" name="Rectangle 8"/>
          <p:cNvSpPr/>
          <p:nvPr/>
        </p:nvSpPr>
        <p:spPr>
          <a:xfrm>
            <a:off x="5486400" y="1828800"/>
            <a:ext cx="6553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id-ID" sz="2800" dirty="0" smtClean="0"/>
              <a:t>Multi </a:t>
            </a:r>
            <a:r>
              <a:rPr lang="id-ID" sz="2800" dirty="0"/>
              <a:t>rumah. Ini adalah AS </a:t>
            </a:r>
            <a:r>
              <a:rPr lang="id-ID" sz="2800" dirty="0" smtClean="0"/>
              <a:t>itu saling </a:t>
            </a:r>
          </a:p>
          <a:p>
            <a:r>
              <a:rPr lang="id-ID" sz="2800" dirty="0"/>
              <a:t> </a:t>
            </a:r>
            <a:r>
              <a:rPr lang="id-ID" sz="2800" dirty="0" smtClean="0"/>
              <a:t>     berhubungan </a:t>
            </a:r>
            <a:r>
              <a:rPr lang="id-ID" sz="2800" dirty="0"/>
              <a:t>dengan dua atau </a:t>
            </a:r>
            <a:r>
              <a:rPr lang="id-ID" sz="2800" dirty="0" smtClean="0"/>
              <a:t>lebih </a:t>
            </a:r>
          </a:p>
          <a:p>
            <a:r>
              <a:rPr lang="id-ID" sz="2800" dirty="0"/>
              <a:t> </a:t>
            </a:r>
            <a:r>
              <a:rPr lang="id-ID" sz="2800" dirty="0" smtClean="0"/>
              <a:t>     sistem </a:t>
            </a:r>
            <a:r>
              <a:rPr lang="id-ID" sz="2800" dirty="0"/>
              <a:t>otonom eksternal.</a:t>
            </a:r>
          </a:p>
          <a:p>
            <a:r>
              <a:rPr lang="id-ID" sz="2800" dirty="0"/>
              <a:t>2. Transit. Ini adalah AS yang bertindak </a:t>
            </a:r>
            <a:r>
              <a:rPr lang="id-ID" sz="2800" dirty="0" smtClean="0"/>
              <a:t> </a:t>
            </a:r>
          </a:p>
          <a:p>
            <a:r>
              <a:rPr lang="id-ID" sz="2800" dirty="0"/>
              <a:t> </a:t>
            </a:r>
            <a:r>
              <a:rPr lang="id-ID" sz="2800" dirty="0" smtClean="0"/>
              <a:t>    sebagai penghubung  antara </a:t>
            </a:r>
            <a:r>
              <a:rPr lang="id-ID" sz="2800" dirty="0"/>
              <a:t>dua atau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  lebih eksternal sistem </a:t>
            </a:r>
            <a:r>
              <a:rPr lang="id-ID" sz="2800" dirty="0"/>
              <a:t>otonom.</a:t>
            </a:r>
          </a:p>
          <a:p>
            <a:r>
              <a:rPr lang="id-ID" sz="2800" dirty="0"/>
              <a:t>3. Rumah tunggal (rintisan). Ini adalah </a:t>
            </a:r>
            <a:r>
              <a:rPr lang="id-ID" sz="2800" dirty="0" smtClean="0"/>
              <a:t>AS</a:t>
            </a:r>
          </a:p>
          <a:p>
            <a:r>
              <a:rPr lang="id-ID" sz="2800" dirty="0" smtClean="0"/>
              <a:t>    yang </a:t>
            </a:r>
            <a:r>
              <a:rPr lang="id-ID" sz="2800" dirty="0"/>
              <a:t>saling berhubungan hanya dengan </a:t>
            </a:r>
            <a:endParaRPr lang="id-ID" sz="2800" dirty="0" smtClean="0"/>
          </a:p>
          <a:p>
            <a:r>
              <a:rPr lang="id-ID" sz="2800" dirty="0"/>
              <a:t> </a:t>
            </a:r>
            <a:r>
              <a:rPr lang="id-ID" sz="2800" dirty="0" smtClean="0"/>
              <a:t>    satu AS </a:t>
            </a:r>
            <a:r>
              <a:rPr lang="id-ID" sz="2800" dirty="0"/>
              <a:t>eksternal.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5" t="18527" r="6296" b="8259"/>
          <a:stretch/>
        </p:blipFill>
        <p:spPr bwMode="auto">
          <a:xfrm>
            <a:off x="533400" y="304800"/>
            <a:ext cx="11125200" cy="64062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2984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7" t="19865" r="6296" b="11608"/>
          <a:stretch/>
        </p:blipFill>
        <p:spPr bwMode="auto">
          <a:xfrm>
            <a:off x="457200" y="533400"/>
            <a:ext cx="11734800" cy="5932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2793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0" t="19420" r="6296" b="10268"/>
          <a:stretch/>
        </p:blipFill>
        <p:spPr bwMode="auto">
          <a:xfrm>
            <a:off x="381000" y="228600"/>
            <a:ext cx="11810999" cy="6335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3" t="18750" r="4622" b="6249"/>
          <a:stretch/>
        </p:blipFill>
        <p:spPr bwMode="auto">
          <a:xfrm>
            <a:off x="304801" y="228600"/>
            <a:ext cx="11582400" cy="586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9813" y="-866775"/>
            <a:ext cx="14277976" cy="802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079671" y="2820084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d-ID" sz="6000" b="1" dirty="0"/>
              <a:t>Border Gateway</a:t>
            </a:r>
          </a:p>
          <a:p>
            <a:r>
              <a:rPr lang="id-ID" sz="6000" b="1" dirty="0"/>
              <a:t>Protocol</a:t>
            </a:r>
          </a:p>
        </p:txBody>
      </p:sp>
    </p:spTree>
    <p:extLst>
      <p:ext uri="{BB962C8B-B14F-4D97-AF65-F5344CB8AC3E}">
        <p14:creationId xmlns:p14="http://schemas.microsoft.com/office/powerpoint/2010/main" val="2536959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B0F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634</Words>
  <Application>Microsoft Office PowerPoint</Application>
  <PresentationFormat>Custom</PresentationFormat>
  <Paragraphs>99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#4-TKJ.pptx</dc:title>
  <dc:creator>ADMIN</dc:creator>
  <cp:lastModifiedBy>ADMIN</cp:lastModifiedBy>
  <cp:revision>15</cp:revision>
  <dcterms:created xsi:type="dcterms:W3CDTF">2024-04-05T06:14:13Z</dcterms:created>
  <dcterms:modified xsi:type="dcterms:W3CDTF">2024-04-26T06:30:57Z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